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4" r:id="rId5"/>
    <p:sldId id="302" r:id="rId6"/>
    <p:sldId id="315" r:id="rId7"/>
    <p:sldId id="294" r:id="rId8"/>
    <p:sldId id="336" r:id="rId9"/>
    <p:sldId id="326" r:id="rId10"/>
    <p:sldId id="295" r:id="rId11"/>
    <p:sldId id="328" r:id="rId12"/>
    <p:sldId id="327" r:id="rId13"/>
    <p:sldId id="310" r:id="rId14"/>
    <p:sldId id="332" r:id="rId15"/>
    <p:sldId id="333" r:id="rId16"/>
    <p:sldId id="334" r:id="rId17"/>
    <p:sldId id="313" r:id="rId18"/>
    <p:sldId id="33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64F"/>
    <a:srgbClr val="29345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33" autoAdjust="0"/>
  </p:normalViewPr>
  <p:slideViewPr>
    <p:cSldViewPr snapToGrid="0">
      <p:cViewPr varScale="1">
        <p:scale>
          <a:sx n="68" d="100"/>
          <a:sy n="68" d="100"/>
        </p:scale>
        <p:origin x="738" y="9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6/8/2023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ru-RU" sz="4800" b="1">
                <a:solidFill>
                  <a:schemeClr val="tx1"/>
                </a:solidFill>
              </a:rPr>
              <a:t>Образец заголовка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ru-RU" sz="4800" b="1">
                <a:solidFill>
                  <a:schemeClr val="tx1"/>
                </a:solidFill>
              </a:rPr>
              <a:t>Образец заголовка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6/8/2023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fiverr.com/post/6-tips-and-tools-to-optimize-javascript-code-boost-site-performance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de-fin-nua.com/blog/%E0%B8%AA%E0%B8%87%E0%B8%AA%E0%B8%B1%E0%B8%A2-%E0%B8%97%E0%B8%B3%E0%B9%84%E0%B8%A1%E0%B8%95%E0%B9%89%E0%B8%AD%E0%B8%87%E0%B9%83%E0%B8%8A%E0%B9%89-react/" TargetMode="External"/><Relationship Id="rId11" Type="http://schemas.openxmlformats.org/officeDocument/2006/relationships/hyperlink" Target="https://logodownload.org/phpmyadmin-logo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hyperlink" Target="http://wall.alphacoders.com/big.php?i=430944&amp;lang=german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all.alphacoders.com/big.php?i=430944&amp;lang=german" TargetMode="External"/><Relationship Id="rId7" Type="http://schemas.openxmlformats.org/officeDocument/2006/relationships/hyperlink" Target="https://blog.fiverr.com/post/6-tips-and-tools-to-optimize-javascript-code-boost-site-performance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hyperlink" Target="https://code-fin-nua.com/blog/%E0%B8%AA%E0%B8%87%E0%B8%AA%E0%B8%B1%E0%B8%A2-%E0%B8%97%E0%B8%B3%E0%B9%84%E0%B8%A1%E0%B8%95%E0%B9%89%E0%B8%AD%E0%B8%87%E0%B9%83%E0%B8%8A%E0%B9%89-react/" TargetMode="External"/><Relationship Id="rId10" Type="http://schemas.openxmlformats.org/officeDocument/2006/relationships/hyperlink" Target="https://logodownload.org/phpmyadmin-logo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472" y="4737188"/>
            <a:ext cx="3222836" cy="1168530"/>
          </a:xfrm>
        </p:spPr>
        <p:txBody>
          <a:bodyPr/>
          <a:lstStyle/>
          <a:p>
            <a:r>
              <a:rPr lang="kk-KZ" dirty="0"/>
              <a:t>Орындаған: 21-01 Сагандыков С</a:t>
            </a:r>
          </a:p>
          <a:p>
            <a:r>
              <a:rPr lang="kk-KZ" dirty="0"/>
              <a:t>Тексерген: Бельдеубаева Ж.Т</a:t>
            </a:r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8F3FD84-8B1A-C123-A9B6-D29599E6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48" y="2870147"/>
            <a:ext cx="5966085" cy="1695637"/>
          </a:xfrm>
        </p:spPr>
        <p:txBody>
          <a:bodyPr/>
          <a:lstStyle/>
          <a:p>
            <a:pPr algn="ctr"/>
            <a:r>
              <a:rPr lang="kk-KZ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Ресторандар веб-сайтына арналған  ДҚ жобалау және әзірлеу</a:t>
            </a:r>
            <a:endParaRPr lang="ru-KZ" sz="3200" dirty="0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688509CB-BC79-3F67-2A7C-FEAEE59ADA48}"/>
              </a:ext>
            </a:extLst>
          </p:cNvPr>
          <p:cNvSpPr txBox="1">
            <a:spLocks/>
          </p:cNvSpPr>
          <p:nvPr/>
        </p:nvSpPr>
        <p:spPr>
          <a:xfrm>
            <a:off x="281334" y="-1615530"/>
            <a:ext cx="4275138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sz="3600" dirty="0"/>
              <a:t>Мазмұны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7F5C933-F188-D878-3A8A-B119AD3F9995}"/>
              </a:ext>
            </a:extLst>
          </p:cNvPr>
          <p:cNvSpPr txBox="1">
            <a:spLocks/>
          </p:cNvSpPr>
          <p:nvPr/>
        </p:nvSpPr>
        <p:spPr>
          <a:xfrm>
            <a:off x="1451793" y="2457846"/>
            <a:ext cx="9288413" cy="194230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Дерек </a:t>
            </a:r>
            <a:r>
              <a:rPr lang="ru-RU" sz="4000" dirty="0" err="1"/>
              <a:t>қорымен</a:t>
            </a:r>
            <a:r>
              <a:rPr lang="ru-RU" sz="4000" dirty="0"/>
              <a:t> </a:t>
            </a:r>
            <a:r>
              <a:rPr lang="ru-RU" sz="4000" dirty="0" err="1"/>
              <a:t>жұмыс</a:t>
            </a:r>
            <a:r>
              <a:rPr lang="ru-RU" sz="4000" dirty="0"/>
              <a:t> </a:t>
            </a:r>
            <a:r>
              <a:rPr lang="ru-RU" sz="4000" dirty="0" err="1"/>
              <a:t>істеу</a:t>
            </a:r>
            <a:r>
              <a:rPr lang="ru-RU" sz="4000" dirty="0"/>
              <a:t> </a:t>
            </a:r>
            <a:r>
              <a:rPr lang="ru-RU" sz="4000" dirty="0" err="1"/>
              <a:t>принципі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9B097D-965A-6CF3-D611-CC31E2D7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KZ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802970-1F48-2D36-CA58-E9CCFAB3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4455" y="-2886302"/>
            <a:ext cx="5760720" cy="246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276384-8AC3-167E-CCCC-0C8B54A4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0" y="252930"/>
            <a:ext cx="5760720" cy="2526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8454A3-9C57-8EB2-1480-08111101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1" y="7259748"/>
            <a:ext cx="5760720" cy="10394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742100-DDDB-0AE0-4B6C-FBA0DC5D2C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57" t="17720" r="3830" b="12085"/>
          <a:stretch/>
        </p:blipFill>
        <p:spPr bwMode="auto">
          <a:xfrm>
            <a:off x="297181" y="981890"/>
            <a:ext cx="11288739" cy="4549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497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9B097D-965A-6CF3-D611-CC31E2D7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KZ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742100-DDDB-0AE0-4B6C-FBA0DC5D2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7" t="17720" r="3830" b="12085"/>
          <a:stretch/>
        </p:blipFill>
        <p:spPr bwMode="auto">
          <a:xfrm>
            <a:off x="165880" y="1617760"/>
            <a:ext cx="7708423" cy="3106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58EADF-D8A1-FBAB-C78C-8089CDB8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041" y="7500157"/>
            <a:ext cx="6885917" cy="11155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3484C2-F8D9-AC8E-ED31-D002E23F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1845935"/>
            <a:ext cx="3661286" cy="268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9B097D-965A-6CF3-D611-CC31E2D7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KZ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742100-DDDB-0AE0-4B6C-FBA0DC5D2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7" t="17720" r="3830" b="12085"/>
          <a:stretch/>
        </p:blipFill>
        <p:spPr bwMode="auto">
          <a:xfrm>
            <a:off x="1676400" y="-2146504"/>
            <a:ext cx="4552950" cy="1834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58EADF-D8A1-FBAB-C78C-8089CDB8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31" y="3020077"/>
            <a:ext cx="9752138" cy="15799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3484C2-F8D9-AC8E-ED31-D002E23F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311" y="-1953409"/>
            <a:ext cx="2156639" cy="15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924" y="1156905"/>
            <a:ext cx="4275138" cy="830997"/>
          </a:xfrm>
        </p:spPr>
        <p:txBody>
          <a:bodyPr/>
          <a:lstStyle/>
          <a:p>
            <a:r>
              <a:rPr lang="kk-KZ" dirty="0"/>
              <a:t>Қорытынды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1924" y="2380415"/>
            <a:ext cx="10128151" cy="3218527"/>
          </a:xfrm>
        </p:spPr>
        <p:txBody>
          <a:bodyPr/>
          <a:lstStyle/>
          <a:p>
            <a:pPr indent="450215" algn="just"/>
            <a:r>
              <a:rPr lang="kk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Бұл жобаны әзірлеу барысында талаптар мен заманауи пайдаланушы интерфейсі жасалды. Қолданбаның құрамдас құрылымы әзірленді, ол жүйенің икемділігі мен ауқымдылығын қамтамасыз етеді. Сондай-ақ беттер арасында оңай шарлау үшін маршруттау механизмі енгізілді.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/>
            <a:r>
              <a:rPr lang="kk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Қолданба күйін басқару деректерді және оның күйін тиімді басқаруға мүмкіндік беретін сәйкес құралдарды қолдану арқылы жүзеге асырылады. Сервермен өзара әрекеттесу тиісті сұраныстар мен алынған деректерді өңдеу арқылы жүзеге асырылады.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/>
            <a:r>
              <a:rPr lang="kk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Әзірленген архитектура деректермен тиімді жұмыс істеуге, оны серверден жүктеп алуға, өңдеуге және интерфейсте көрсетуге мүмкіндік береді. Деректерді кэштеу және сұрауды оңтайландыру қолданба өнімділігі мен жауап беру қабілетін жақсартады.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2" descr="Blue glass building">
            <a:extLst>
              <a:ext uri="{FF2B5EF4-FFF2-40B4-BE49-F238E27FC236}">
                <a16:creationId xmlns:a16="http://schemas.microsoft.com/office/drawing/2014/main" id="{22E20FCC-ED30-DDD0-CA05-BD67C904EF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9" name="Oval 1">
            <a:extLst>
              <a:ext uri="{FF2B5EF4-FFF2-40B4-BE49-F238E27FC236}">
                <a16:creationId xmlns:a16="http://schemas.microsoft.com/office/drawing/2014/main" id="{26CF1629-E938-41F4-BAEA-7580D8088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07973" y="6068517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98588455-C584-F3F6-CF18-44FD960A6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4321" y="1110696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86E72149-ACB1-DCE2-4F7D-8C6797221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32012" y="1058124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BBD9045-595E-51CE-248A-734D4AEA8568}"/>
              </a:ext>
            </a:extLst>
          </p:cNvPr>
          <p:cNvSpPr/>
          <p:nvPr/>
        </p:nvSpPr>
        <p:spPr>
          <a:xfrm>
            <a:off x="1762125" y="2540215"/>
            <a:ext cx="8667750" cy="1559590"/>
          </a:xfrm>
          <a:prstGeom prst="roundRect">
            <a:avLst/>
          </a:prstGeom>
          <a:solidFill>
            <a:srgbClr val="293456">
              <a:alpha val="8500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8F4ED1A-4F29-630B-9CB2-38B55C63F889}"/>
              </a:ext>
            </a:extLst>
          </p:cNvPr>
          <p:cNvSpPr txBox="1">
            <a:spLocks/>
          </p:cNvSpPr>
          <p:nvPr/>
        </p:nvSpPr>
        <p:spPr>
          <a:xfrm>
            <a:off x="2258408" y="2932800"/>
            <a:ext cx="8045737" cy="69287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k-KZ" sz="5400" b="1" dirty="0">
                <a:solidFill>
                  <a:schemeClr val="bg1"/>
                </a:solidFill>
                <a:latin typeface="+mj-lt"/>
              </a:rPr>
              <a:t>Назарларыңызға рақмет!</a:t>
            </a:r>
            <a:endParaRPr lang="en-US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Oval 1">
            <a:extLst>
              <a:ext uri="{FF2B5EF4-FFF2-40B4-BE49-F238E27FC236}">
                <a16:creationId xmlns:a16="http://schemas.microsoft.com/office/drawing/2014/main" id="{9B5A3E77-C0C1-7D38-4D53-857AF50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1401" y="6115606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">
            <a:extLst>
              <a:ext uri="{FF2B5EF4-FFF2-40B4-BE49-F238E27FC236}">
                <a16:creationId xmlns:a16="http://schemas.microsoft.com/office/drawing/2014/main" id="{37A26180-8EAD-49D5-40A2-F1ED58C75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4912" y="2882794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D87A9047-6A49-2D63-584B-0FC71BF2A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6083" y="5273665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CDF99F7C-5538-4AD0-B5E0-962459B21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38259" y="380216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B752BC7F-611E-5943-BB64-694A11F70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04145" y="6107077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9B2D5470-7703-681D-68E6-BD009D9E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99020" y="5544734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1105AC82-006E-5B97-2A74-1FDBE08F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37813" y="836878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55963A2D-43E1-980A-BB38-3788428D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1813" y="505322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9" y="879768"/>
            <a:ext cx="4275138" cy="830997"/>
          </a:xfrm>
        </p:spPr>
        <p:txBody>
          <a:bodyPr/>
          <a:lstStyle/>
          <a:p>
            <a:r>
              <a:rPr lang="kk-KZ" sz="3600" dirty="0"/>
              <a:t>Мазмұны</a:t>
            </a:r>
            <a:endParaRPr lang="en-US" sz="3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339" y="1710765"/>
            <a:ext cx="4275138" cy="3560763"/>
          </a:xfrm>
        </p:spPr>
        <p:txBody>
          <a:bodyPr/>
          <a:lstStyle/>
          <a:p>
            <a:r>
              <a:rPr lang="kk-KZ" dirty="0"/>
              <a:t>Жобаның сипаттамасы және оның мақсаттары</a:t>
            </a:r>
            <a:endParaRPr lang="en-US" dirty="0"/>
          </a:p>
          <a:p>
            <a:r>
              <a:rPr lang="kk-KZ" dirty="0"/>
              <a:t>Технологиялар мен құралдар</a:t>
            </a:r>
          </a:p>
          <a:p>
            <a:r>
              <a:rPr lang="kk-KZ" dirty="0"/>
              <a:t>Жоба архитектурасы</a:t>
            </a:r>
            <a:endParaRPr lang="en-US" dirty="0"/>
          </a:p>
          <a:p>
            <a:r>
              <a:rPr lang="kk-KZ" dirty="0"/>
              <a:t>Дерек қорымен жұмыс істеу принципі</a:t>
            </a:r>
          </a:p>
          <a:p>
            <a:r>
              <a:rPr lang="kk-KZ" dirty="0"/>
              <a:t>Қорытынды</a:t>
            </a:r>
            <a:endParaRPr lang="en-US" dirty="0"/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8455465" cy="830997"/>
          </a:xfrm>
        </p:spPr>
        <p:txBody>
          <a:bodyPr/>
          <a:lstStyle/>
          <a:p>
            <a:r>
              <a:rPr lang="kk-KZ" dirty="0"/>
              <a:t>Жобаның сипаттамасы және оның мақсаттары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492024"/>
            <a:ext cx="6204634" cy="3560763"/>
          </a:xfrm>
        </p:spPr>
        <p:txBody>
          <a:bodyPr/>
          <a:lstStyle/>
          <a:p>
            <a:pPr indent="450215" algn="just"/>
            <a:r>
              <a:rPr lang="kk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Орындалған жұмыстың мақсаты – мейрамханалардың тұтынушыларға қызмет көрсетуді жақсарту және бизнес тиімділігін арттыру мақсатында React негізінде мейрамханаларға арналған веб-сайтын әзірлеу. 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/>
            <a:r>
              <a:rPr lang="kk-KZ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Тартымды және интуитивті пайдаланушы интерфейсін жасау: веб-сайт келушілердің назарын аудару және пайдаланудың қарапайымдылығын қамтамасыз ету үшін заманауи дизайнда жасау. 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Placeholder 3" descr="Дротик в центре мишени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15" r="22515"/>
          <a:stretch/>
        </p:blipFill>
        <p:spPr>
          <a:xfrm>
            <a:off x="7090227" y="786181"/>
            <a:ext cx="4441372" cy="5393036"/>
          </a:xfr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9" descr="Escalators">
            <a:extLst>
              <a:ext uri="{FF2B5EF4-FFF2-40B4-BE49-F238E27FC236}">
                <a16:creationId xmlns:a16="http://schemas.microsoft.com/office/drawing/2014/main" id="{5A0DFDD7-8049-EFDE-90B5-B32A7AA50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729" r="33992" b="40721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5" name="Picture Placeholder 45">
            <a:extLst>
              <a:ext uri="{FF2B5EF4-FFF2-40B4-BE49-F238E27FC236}">
                <a16:creationId xmlns:a16="http://schemas.microsoft.com/office/drawing/2014/main" id="{ADD98B1D-A7A0-E200-BBBC-AD8439A41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750" r="13750"/>
          <a:stretch/>
        </p:blipFill>
        <p:spPr>
          <a:xfrm>
            <a:off x="12953229" y="2346546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6" name="Picture Placeholder 45">
            <a:extLst>
              <a:ext uri="{FF2B5EF4-FFF2-40B4-BE49-F238E27FC236}">
                <a16:creationId xmlns:a16="http://schemas.microsoft.com/office/drawing/2014/main" id="{F6AED2D4-DD81-2248-C1ED-D9F57DAAA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9067" r="19067"/>
          <a:stretch/>
        </p:blipFill>
        <p:spPr>
          <a:xfrm>
            <a:off x="8480253" y="7737680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9" name="Picture Placeholder 45">
            <a:extLst>
              <a:ext uri="{FF2B5EF4-FFF2-40B4-BE49-F238E27FC236}">
                <a16:creationId xmlns:a16="http://schemas.microsoft.com/office/drawing/2014/main" id="{E1FD61AC-36A0-7698-4E63-D073A0F08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2647" r="12647"/>
          <a:stretch/>
        </p:blipFill>
        <p:spPr>
          <a:xfrm>
            <a:off x="13457633" y="5274933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51A3E80-A2E2-6721-6A68-CC4278599402}"/>
              </a:ext>
            </a:extLst>
          </p:cNvPr>
          <p:cNvGrpSpPr/>
          <p:nvPr/>
        </p:nvGrpSpPr>
        <p:grpSpPr>
          <a:xfrm>
            <a:off x="11880011" y="7563240"/>
            <a:ext cx="1577622" cy="1280160"/>
            <a:chOff x="4682845" y="4761302"/>
            <a:chExt cx="1577622" cy="1280160"/>
          </a:xfrm>
        </p:grpSpPr>
        <p:sp>
          <p:nvSpPr>
            <p:cNvPr id="14" name="Шестиугольник 13">
              <a:extLst>
                <a:ext uri="{FF2B5EF4-FFF2-40B4-BE49-F238E27FC236}">
                  <a16:creationId xmlns:a16="http://schemas.microsoft.com/office/drawing/2014/main" id="{603CA4B3-8B5E-5CB4-4361-15F8718F6EBC}"/>
                </a:ext>
              </a:extLst>
            </p:cNvPr>
            <p:cNvSpPr/>
            <p:nvPr/>
          </p:nvSpPr>
          <p:spPr>
            <a:xfrm>
              <a:off x="4688047" y="4761302"/>
              <a:ext cx="1484986" cy="1280160"/>
            </a:xfrm>
            <a:prstGeom prst="hexagon">
              <a:avLst/>
            </a:prstGeom>
            <a:solidFill>
              <a:schemeClr val="accent4"/>
            </a:solidFill>
            <a:ln>
              <a:solidFill>
                <a:srgbClr val="CDD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KZ"/>
            </a:p>
          </p:txBody>
        </p:sp>
        <p:pic>
          <p:nvPicPr>
            <p:cNvPr id="2" name="Picture Placeholder 45">
              <a:extLst>
                <a:ext uri="{FF2B5EF4-FFF2-40B4-BE49-F238E27FC236}">
                  <a16:creationId xmlns:a16="http://schemas.microsoft.com/office/drawing/2014/main" id="{58CF9666-E189-E19D-D0E6-4958FDAB2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2174" t="-6079" r="-21923" b="-19129"/>
            <a:stretch/>
          </p:blipFill>
          <p:spPr>
            <a:xfrm>
              <a:off x="4682845" y="4859119"/>
              <a:ext cx="1577622" cy="1177703"/>
            </a:xfrm>
            <a:custGeom>
              <a:avLst/>
              <a:gdLst>
                <a:gd name="connsiteX0" fmla="*/ 320040 w 1484985"/>
                <a:gd name="connsiteY0" fmla="*/ 0 h 1280160"/>
                <a:gd name="connsiteX1" fmla="*/ 1164945 w 1484985"/>
                <a:gd name="connsiteY1" fmla="*/ 0 h 1280160"/>
                <a:gd name="connsiteX2" fmla="*/ 1484985 w 1484985"/>
                <a:gd name="connsiteY2" fmla="*/ 640080 h 1280160"/>
                <a:gd name="connsiteX3" fmla="*/ 1164945 w 1484985"/>
                <a:gd name="connsiteY3" fmla="*/ 1280160 h 1280160"/>
                <a:gd name="connsiteX4" fmla="*/ 320040 w 1484985"/>
                <a:gd name="connsiteY4" fmla="*/ 1280160 h 1280160"/>
                <a:gd name="connsiteX5" fmla="*/ 0 w 1484985"/>
                <a:gd name="connsiteY5" fmla="*/ 64008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4985" h="1280160">
                  <a:moveTo>
                    <a:pt x="320040" y="0"/>
                  </a:moveTo>
                  <a:lnTo>
                    <a:pt x="1164945" y="0"/>
                  </a:lnTo>
                  <a:lnTo>
                    <a:pt x="1484985" y="640080"/>
                  </a:lnTo>
                  <a:lnTo>
                    <a:pt x="1164945" y="1280160"/>
                  </a:lnTo>
                  <a:lnTo>
                    <a:pt x="320040" y="1280160"/>
                  </a:lnTo>
                  <a:lnTo>
                    <a:pt x="0" y="640080"/>
                  </a:lnTo>
                  <a:close/>
                </a:path>
              </a:pathLst>
            </a:cu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22F9DFE-86BE-AFBE-1EAA-7C381EE9D534}"/>
              </a:ext>
            </a:extLst>
          </p:cNvPr>
          <p:cNvGrpSpPr/>
          <p:nvPr/>
        </p:nvGrpSpPr>
        <p:grpSpPr>
          <a:xfrm>
            <a:off x="5287717" y="7651520"/>
            <a:ext cx="1488366" cy="1396985"/>
            <a:chOff x="7995620" y="5065831"/>
            <a:chExt cx="1488366" cy="1396985"/>
          </a:xfrm>
        </p:grpSpPr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34F1B878-18D1-8441-9A74-388678271FD0}"/>
                </a:ext>
              </a:extLst>
            </p:cNvPr>
            <p:cNvSpPr/>
            <p:nvPr/>
          </p:nvSpPr>
          <p:spPr>
            <a:xfrm>
              <a:off x="7995620" y="5156498"/>
              <a:ext cx="1484986" cy="1292266"/>
            </a:xfrm>
            <a:prstGeom prst="hexagon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KZ"/>
            </a:p>
          </p:txBody>
        </p:sp>
        <p:pic>
          <p:nvPicPr>
            <p:cNvPr id="16" name="Picture Placeholder 45">
              <a:extLst>
                <a:ext uri="{FF2B5EF4-FFF2-40B4-BE49-F238E27FC236}">
                  <a16:creationId xmlns:a16="http://schemas.microsoft.com/office/drawing/2014/main" id="{CA4665C6-2A9C-1673-2EA2-6E1A80D9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t="6897" b="6897"/>
            <a:stretch/>
          </p:blipFill>
          <p:spPr>
            <a:xfrm>
              <a:off x="7999001" y="5065831"/>
              <a:ext cx="1484985" cy="1396985"/>
            </a:xfrm>
            <a:custGeom>
              <a:avLst/>
              <a:gdLst>
                <a:gd name="connsiteX0" fmla="*/ 320040 w 1484985"/>
                <a:gd name="connsiteY0" fmla="*/ 0 h 1280160"/>
                <a:gd name="connsiteX1" fmla="*/ 1164945 w 1484985"/>
                <a:gd name="connsiteY1" fmla="*/ 0 h 1280160"/>
                <a:gd name="connsiteX2" fmla="*/ 1484985 w 1484985"/>
                <a:gd name="connsiteY2" fmla="*/ 640080 h 1280160"/>
                <a:gd name="connsiteX3" fmla="*/ 1164945 w 1484985"/>
                <a:gd name="connsiteY3" fmla="*/ 1280160 h 1280160"/>
                <a:gd name="connsiteX4" fmla="*/ 320040 w 1484985"/>
                <a:gd name="connsiteY4" fmla="*/ 1280160 h 1280160"/>
                <a:gd name="connsiteX5" fmla="*/ 0 w 1484985"/>
                <a:gd name="connsiteY5" fmla="*/ 64008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4985" h="1280160">
                  <a:moveTo>
                    <a:pt x="320040" y="0"/>
                  </a:moveTo>
                  <a:lnTo>
                    <a:pt x="1164945" y="0"/>
                  </a:lnTo>
                  <a:lnTo>
                    <a:pt x="1484985" y="640080"/>
                  </a:lnTo>
                  <a:lnTo>
                    <a:pt x="1164945" y="1280160"/>
                  </a:lnTo>
                  <a:lnTo>
                    <a:pt x="320040" y="1280160"/>
                  </a:lnTo>
                  <a:lnTo>
                    <a:pt x="0" y="640080"/>
                  </a:lnTo>
                  <a:close/>
                </a:path>
              </a:pathLst>
            </a:custGeom>
          </p:spPr>
        </p:pic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FCC21428-55B1-D92D-4078-9F6B5ED9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4939" y="2526590"/>
            <a:ext cx="8582121" cy="1695638"/>
          </a:xfrm>
          <a:prstGeom prst="rect">
            <a:avLst/>
          </a:prstGeom>
          <a:solidFill>
            <a:schemeClr val="accent5">
              <a:alpha val="40000"/>
            </a:schemeClr>
          </a:solid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0">
            <a:extLst>
              <a:ext uri="{FF2B5EF4-FFF2-40B4-BE49-F238E27FC236}">
                <a16:creationId xmlns:a16="http://schemas.microsoft.com/office/drawing/2014/main" id="{073C3B6E-67C5-8C5A-CD9A-2973C9ED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548" y="2581181"/>
            <a:ext cx="8328904" cy="1695637"/>
          </a:xfrm>
        </p:spPr>
        <p:txBody>
          <a:bodyPr/>
          <a:lstStyle/>
          <a:p>
            <a:r>
              <a:rPr lang="kk-KZ" dirty="0">
                <a:solidFill>
                  <a:schemeClr val="bg1"/>
                </a:solidFill>
              </a:rPr>
              <a:t>Технологиялар мен құралдар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46BF3BEB-1DA4-A90C-43DE-BDD3FFC9D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001D4378-E4E5-481E-71BD-97ABA78B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0560" y="4446119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5">
            <a:extLst>
              <a:ext uri="{FF2B5EF4-FFF2-40B4-BE49-F238E27FC236}">
                <a16:creationId xmlns:a16="http://schemas.microsoft.com/office/drawing/2014/main" id="{ADD98B1D-A7A0-E200-BBBC-AD8439A41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750" r="13750"/>
          <a:stretch/>
        </p:blipFill>
        <p:spPr>
          <a:xfrm>
            <a:off x="10338958" y="3927693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6" name="Picture Placeholder 45">
            <a:extLst>
              <a:ext uri="{FF2B5EF4-FFF2-40B4-BE49-F238E27FC236}">
                <a16:creationId xmlns:a16="http://schemas.microsoft.com/office/drawing/2014/main" id="{F6AED2D4-DD81-2248-C1ED-D9F57DAAA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067" r="19067"/>
          <a:stretch/>
        </p:blipFill>
        <p:spPr>
          <a:xfrm>
            <a:off x="9139724" y="4584834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9" name="Picture Placeholder 45">
            <a:extLst>
              <a:ext uri="{FF2B5EF4-FFF2-40B4-BE49-F238E27FC236}">
                <a16:creationId xmlns:a16="http://schemas.microsoft.com/office/drawing/2014/main" id="{E1FD61AC-36A0-7698-4E63-D073A0F08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2647" r="12647"/>
          <a:stretch/>
        </p:blipFill>
        <p:spPr>
          <a:xfrm>
            <a:off x="10377058" y="5255883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51A3E80-A2E2-6721-6A68-CC4278599402}"/>
              </a:ext>
            </a:extLst>
          </p:cNvPr>
          <p:cNvGrpSpPr/>
          <p:nvPr/>
        </p:nvGrpSpPr>
        <p:grpSpPr>
          <a:xfrm>
            <a:off x="9142337" y="5924943"/>
            <a:ext cx="1577622" cy="1280160"/>
            <a:chOff x="4682845" y="4761302"/>
            <a:chExt cx="1577622" cy="1280160"/>
          </a:xfrm>
        </p:grpSpPr>
        <p:sp>
          <p:nvSpPr>
            <p:cNvPr id="14" name="Шестиугольник 13">
              <a:extLst>
                <a:ext uri="{FF2B5EF4-FFF2-40B4-BE49-F238E27FC236}">
                  <a16:creationId xmlns:a16="http://schemas.microsoft.com/office/drawing/2014/main" id="{603CA4B3-8B5E-5CB4-4361-15F8718F6EBC}"/>
                </a:ext>
              </a:extLst>
            </p:cNvPr>
            <p:cNvSpPr/>
            <p:nvPr/>
          </p:nvSpPr>
          <p:spPr>
            <a:xfrm>
              <a:off x="4688047" y="4761302"/>
              <a:ext cx="1484986" cy="1280160"/>
            </a:xfrm>
            <a:prstGeom prst="hexagon">
              <a:avLst/>
            </a:prstGeom>
            <a:solidFill>
              <a:schemeClr val="accent4"/>
            </a:solidFill>
            <a:ln>
              <a:solidFill>
                <a:srgbClr val="CDD6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KZ"/>
            </a:p>
          </p:txBody>
        </p:sp>
        <p:pic>
          <p:nvPicPr>
            <p:cNvPr id="2" name="Picture Placeholder 45">
              <a:extLst>
                <a:ext uri="{FF2B5EF4-FFF2-40B4-BE49-F238E27FC236}">
                  <a16:creationId xmlns:a16="http://schemas.microsoft.com/office/drawing/2014/main" id="{58CF9666-E189-E19D-D0E6-4958FDAB2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2174" t="-6079" r="-21923" b="-19129"/>
            <a:stretch/>
          </p:blipFill>
          <p:spPr>
            <a:xfrm>
              <a:off x="4682845" y="4859119"/>
              <a:ext cx="1577622" cy="1177703"/>
            </a:xfrm>
            <a:custGeom>
              <a:avLst/>
              <a:gdLst>
                <a:gd name="connsiteX0" fmla="*/ 320040 w 1484985"/>
                <a:gd name="connsiteY0" fmla="*/ 0 h 1280160"/>
                <a:gd name="connsiteX1" fmla="*/ 1164945 w 1484985"/>
                <a:gd name="connsiteY1" fmla="*/ 0 h 1280160"/>
                <a:gd name="connsiteX2" fmla="*/ 1484985 w 1484985"/>
                <a:gd name="connsiteY2" fmla="*/ 640080 h 1280160"/>
                <a:gd name="connsiteX3" fmla="*/ 1164945 w 1484985"/>
                <a:gd name="connsiteY3" fmla="*/ 1280160 h 1280160"/>
                <a:gd name="connsiteX4" fmla="*/ 320040 w 1484985"/>
                <a:gd name="connsiteY4" fmla="*/ 1280160 h 1280160"/>
                <a:gd name="connsiteX5" fmla="*/ 0 w 1484985"/>
                <a:gd name="connsiteY5" fmla="*/ 64008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4985" h="1280160">
                  <a:moveTo>
                    <a:pt x="320040" y="0"/>
                  </a:moveTo>
                  <a:lnTo>
                    <a:pt x="1164945" y="0"/>
                  </a:lnTo>
                  <a:lnTo>
                    <a:pt x="1484985" y="640080"/>
                  </a:lnTo>
                  <a:lnTo>
                    <a:pt x="1164945" y="1280160"/>
                  </a:lnTo>
                  <a:lnTo>
                    <a:pt x="320040" y="1280160"/>
                  </a:lnTo>
                  <a:lnTo>
                    <a:pt x="0" y="640080"/>
                  </a:lnTo>
                  <a:close/>
                </a:path>
              </a:pathLst>
            </a:custGeom>
          </p:spPr>
        </p:pic>
      </p:grp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E5A99C59-277F-DCF9-0854-2F3C7D8E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117" y="568744"/>
            <a:ext cx="10515600" cy="1264776"/>
          </a:xfrm>
        </p:spPr>
        <p:txBody>
          <a:bodyPr/>
          <a:lstStyle/>
          <a:p>
            <a:pPr algn="l"/>
            <a:r>
              <a:rPr lang="kk-KZ" sz="2400" b="0" dirty="0"/>
              <a:t>Жобаны жүзеге асыру үшін </a:t>
            </a:r>
            <a:r>
              <a:rPr lang="en-US" sz="2400" b="0" dirty="0"/>
              <a:t>React </a:t>
            </a:r>
            <a:r>
              <a:rPr lang="kk-KZ" sz="2400" b="0" dirty="0"/>
              <a:t>кітапханасы тандалды, бұл кітапхана масштабталатын және интерактивті веб-қосымшаларды жасауға мүмкіндік береді. </a:t>
            </a:r>
            <a:r>
              <a:rPr lang="en-US" sz="2400" b="0" dirty="0"/>
              <a:t>React-</a:t>
            </a:r>
            <a:r>
              <a:rPr lang="kk-KZ" sz="2400" b="0" dirty="0"/>
              <a:t>тен басқа мен келесі технологиялар мен құралдарды қолданылды:</a:t>
            </a:r>
            <a:endParaRPr lang="ru-KZ" sz="2400" b="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22F9DFE-86BE-AFBE-1EAA-7C381EE9D534}"/>
              </a:ext>
            </a:extLst>
          </p:cNvPr>
          <p:cNvGrpSpPr/>
          <p:nvPr/>
        </p:nvGrpSpPr>
        <p:grpSpPr>
          <a:xfrm>
            <a:off x="7934385" y="5163250"/>
            <a:ext cx="1488366" cy="1396985"/>
            <a:chOff x="7995620" y="5065831"/>
            <a:chExt cx="1488366" cy="1396985"/>
          </a:xfrm>
        </p:grpSpPr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34F1B878-18D1-8441-9A74-388678271FD0}"/>
                </a:ext>
              </a:extLst>
            </p:cNvPr>
            <p:cNvSpPr/>
            <p:nvPr/>
          </p:nvSpPr>
          <p:spPr>
            <a:xfrm>
              <a:off x="7995620" y="5156498"/>
              <a:ext cx="1484986" cy="1292266"/>
            </a:xfrm>
            <a:prstGeom prst="hexagon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KZ"/>
            </a:p>
          </p:txBody>
        </p:sp>
        <p:pic>
          <p:nvPicPr>
            <p:cNvPr id="16" name="Picture Placeholder 45">
              <a:extLst>
                <a:ext uri="{FF2B5EF4-FFF2-40B4-BE49-F238E27FC236}">
                  <a16:creationId xmlns:a16="http://schemas.microsoft.com/office/drawing/2014/main" id="{CA4665C6-2A9C-1673-2EA2-6E1A80D9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t="6897" b="6897"/>
            <a:stretch/>
          </p:blipFill>
          <p:spPr>
            <a:xfrm>
              <a:off x="7999001" y="5065831"/>
              <a:ext cx="1484985" cy="1396985"/>
            </a:xfrm>
            <a:custGeom>
              <a:avLst/>
              <a:gdLst>
                <a:gd name="connsiteX0" fmla="*/ 320040 w 1484985"/>
                <a:gd name="connsiteY0" fmla="*/ 0 h 1280160"/>
                <a:gd name="connsiteX1" fmla="*/ 1164945 w 1484985"/>
                <a:gd name="connsiteY1" fmla="*/ 0 h 1280160"/>
                <a:gd name="connsiteX2" fmla="*/ 1484985 w 1484985"/>
                <a:gd name="connsiteY2" fmla="*/ 640080 h 1280160"/>
                <a:gd name="connsiteX3" fmla="*/ 1164945 w 1484985"/>
                <a:gd name="connsiteY3" fmla="*/ 1280160 h 1280160"/>
                <a:gd name="connsiteX4" fmla="*/ 320040 w 1484985"/>
                <a:gd name="connsiteY4" fmla="*/ 1280160 h 1280160"/>
                <a:gd name="connsiteX5" fmla="*/ 0 w 1484985"/>
                <a:gd name="connsiteY5" fmla="*/ 64008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4985" h="1280160">
                  <a:moveTo>
                    <a:pt x="320040" y="0"/>
                  </a:moveTo>
                  <a:lnTo>
                    <a:pt x="1164945" y="0"/>
                  </a:lnTo>
                  <a:lnTo>
                    <a:pt x="1484985" y="640080"/>
                  </a:lnTo>
                  <a:lnTo>
                    <a:pt x="1164945" y="1280160"/>
                  </a:lnTo>
                  <a:lnTo>
                    <a:pt x="320040" y="1280160"/>
                  </a:lnTo>
                  <a:lnTo>
                    <a:pt x="0" y="640080"/>
                  </a:lnTo>
                  <a:close/>
                </a:path>
              </a:pathLst>
            </a:custGeom>
          </p:spPr>
        </p:pic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46BF3BEB-1DA4-A90C-43DE-BDD3FFC9D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9116" y="4815008"/>
            <a:ext cx="958233" cy="9380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001D4378-E4E5-481E-71BD-97ABA78B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3899" y="5274933"/>
            <a:ext cx="680151" cy="7639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2424D-F6C8-C2DC-1EFB-7AD0B1FF40A8}"/>
              </a:ext>
            </a:extLst>
          </p:cNvPr>
          <p:cNvSpPr txBox="1"/>
          <p:nvPr/>
        </p:nvSpPr>
        <p:spPr>
          <a:xfrm>
            <a:off x="699117" y="2026061"/>
            <a:ext cx="9486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k-KZ" sz="2400" dirty="0"/>
              <a:t>Веб-сайттың құрылымы мен стильдерін жасау үшін </a:t>
            </a:r>
            <a:r>
              <a:rPr lang="en-US" sz="2400" dirty="0"/>
              <a:t>JSX </a:t>
            </a:r>
            <a:r>
              <a:rPr lang="kk-KZ" sz="2400" dirty="0"/>
              <a:t>және </a:t>
            </a:r>
            <a:r>
              <a:rPr lang="en-US" sz="2400" dirty="0"/>
              <a:t>CSS.</a:t>
            </a:r>
            <a:endParaRPr lang="kk-KZ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k-KZ" sz="2400" dirty="0"/>
              <a:t>Интерактивтілік пен функционалдылықты қосу үшін </a:t>
            </a:r>
            <a:r>
              <a:rPr lang="en-US" sz="2400" dirty="0"/>
              <a:t>JavaScript.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k-KZ" sz="2400" dirty="0"/>
              <a:t>Деректерді құру және олармен жұмыс істеу үшін </a:t>
            </a:r>
            <a:r>
              <a:rPr lang="en-US" sz="2400" dirty="0"/>
              <a:t>MySQL</a:t>
            </a:r>
            <a:endParaRPr lang="kk-KZ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k-KZ" sz="2400" dirty="0"/>
              <a:t>Беттер арасында навигация жасау үшін </a:t>
            </a:r>
            <a:r>
              <a:rPr lang="en-US" sz="2400" dirty="0"/>
              <a:t>React Router.</a:t>
            </a:r>
            <a:endParaRPr lang="kk-KZ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k-KZ" sz="2400" dirty="0"/>
              <a:t>Сервермен әрекеттесу және мәліметтерді қабылдау аксиостары.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k-KZ" sz="2400" dirty="0"/>
              <a:t>Нұсқаларды басқару және бірлесіп жұмыс істеу үшін </a:t>
            </a:r>
            <a:r>
              <a:rPr lang="en-US" sz="2400" dirty="0"/>
              <a:t>Git </a:t>
            </a:r>
            <a:r>
              <a:rPr lang="kk-KZ" sz="2400" dirty="0"/>
              <a:t>және </a:t>
            </a:r>
            <a:r>
              <a:rPr lang="en-US" sz="2400" dirty="0"/>
              <a:t>GitHub.</a:t>
            </a: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247596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6511" y="2078960"/>
            <a:ext cx="5367765" cy="2197161"/>
          </a:xfrm>
        </p:spPr>
        <p:txBody>
          <a:bodyPr/>
          <a:lstStyle/>
          <a:p>
            <a:r>
              <a:rPr lang="kk-KZ" sz="5400" dirty="0"/>
              <a:t>Жоба архитектурасы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b="0" dirty="0">
                <a:solidFill>
                  <a:schemeClr val="tx1"/>
                </a:solidFill>
                <a:latin typeface="+mn-lt"/>
                <a:cs typeface="Biome Light" panose="020B0303030204020804" pitchFamily="34" charset="0"/>
              </a:rPr>
              <a:t>Сайт бірнеше негізгі бөлімдерден тұрады: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31766"/>
              </p:ext>
            </p:extLst>
          </p:nvPr>
        </p:nvGraphicFramePr>
        <p:xfrm>
          <a:off x="1288952" y="1335115"/>
          <a:ext cx="9614095" cy="4020841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961409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</a:tblGrid>
              <a:tr h="402084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k-KZ" b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Басты бет: Негізгі бетте мейрамхана тізімі, қолданушы пікірлері және онлайн журнал.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k-KZ" b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Мейрамханалар: Бұл бөлімде қорда бар 40-қа жуық мейрамхана тізімдері әрі олар туралы ақпарат бар. Келушілер әртүрлі санаттарды шолып, әр мейрамхана жайлы көбірек біле алады.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k-KZ" b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Ұсыныстар:  Бұл бөлімде тек таңдалған мейрамханалар тізімі көрсетіледі.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k-KZ" b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Журнал: Топ-10 мейрамханалар тізімі және олардың сипаттамасы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802970-1F48-2D36-CA58-E9CCFAB3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1032" y="0"/>
            <a:ext cx="5760720" cy="246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276384-8AC3-167E-CCCC-0C8B54A4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390" y="2418270"/>
            <a:ext cx="5760720" cy="2526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8454A3-9C57-8EB2-1480-081111014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6000" y="5394330"/>
            <a:ext cx="5760720" cy="1039495"/>
          </a:xfrm>
          <a:prstGeom prst="rect">
            <a:avLst/>
          </a:prstGeom>
        </p:spPr>
      </p:pic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97B532A6-0F34-1CC1-4704-FC781F9A5521}"/>
              </a:ext>
            </a:extLst>
          </p:cNvPr>
          <p:cNvCxnSpPr>
            <a:cxnSpLocks/>
          </p:cNvCxnSpPr>
          <p:nvPr/>
        </p:nvCxnSpPr>
        <p:spPr>
          <a:xfrm>
            <a:off x="6094110" y="1258312"/>
            <a:ext cx="1504950" cy="3382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17F7A694-473E-0ACF-E984-D8223BD7165D}"/>
              </a:ext>
            </a:extLst>
          </p:cNvPr>
          <p:cNvCxnSpPr>
            <a:cxnSpLocks/>
          </p:cNvCxnSpPr>
          <p:nvPr/>
        </p:nvCxnSpPr>
        <p:spPr>
          <a:xfrm rot="10800000">
            <a:off x="3868132" y="3825771"/>
            <a:ext cx="2171700" cy="212544"/>
          </a:xfrm>
          <a:prstGeom prst="bentConnector3">
            <a:avLst>
              <a:gd name="adj1" fmla="val 506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5D4F88E1-01CF-EA44-5EBD-6AA79048B21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377114" y="5776702"/>
            <a:ext cx="811379" cy="38360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1213E9-2C54-26B3-31EF-C39DB4E9F8A0}"/>
              </a:ext>
            </a:extLst>
          </p:cNvPr>
          <p:cNvSpPr txBox="1"/>
          <p:nvPr/>
        </p:nvSpPr>
        <p:spPr>
          <a:xfrm>
            <a:off x="7599060" y="1411310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k-KZ" dirty="0"/>
              <a:t>Мейрмханалар ішінің суреттері</a:t>
            </a:r>
            <a:endParaRPr lang="ru-K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541CD1-59C4-63D5-159F-3D7B099BA715}"/>
              </a:ext>
            </a:extLst>
          </p:cNvPr>
          <p:cNvSpPr txBox="1"/>
          <p:nvPr/>
        </p:nvSpPr>
        <p:spPr>
          <a:xfrm>
            <a:off x="455081" y="3625004"/>
            <a:ext cx="341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Мейрамханалар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сұрыптау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бөлімі</a:t>
            </a:r>
            <a:endParaRPr lang="ru-K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7A3AFB-79E6-6372-1822-C95EC7935FF5}"/>
              </a:ext>
            </a:extLst>
          </p:cNvPr>
          <p:cNvSpPr txBox="1"/>
          <p:nvPr/>
        </p:nvSpPr>
        <p:spPr>
          <a:xfrm>
            <a:off x="7188493" y="5975640"/>
            <a:ext cx="416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деректер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қорында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бар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мейрамхана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тізімі</a:t>
            </a:r>
            <a:endParaRPr lang="ru-KZ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E7411B-11D1-41A2-E0C8-8D6E6EBF8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60" y="466435"/>
            <a:ext cx="5467350" cy="17373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40866E-4E83-21FC-8A1E-4E5501CCF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218" y="2372360"/>
            <a:ext cx="5105400" cy="2566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79C087-BC3A-17C2-1CC0-D5DB7EA90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3" y="4863016"/>
            <a:ext cx="6480175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A9B097D-965A-6CF3-D611-CC31E2D7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ru-KZ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C63E6D6-646B-6B92-1416-7C871076482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-7253068" y="265172"/>
            <a:ext cx="6688015" cy="22856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E03C2F-3634-E4DA-074D-BF27AE04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492" y="3073051"/>
            <a:ext cx="5760720" cy="22320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FEA633-A09D-E817-139D-5353B7C1F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89420" y="4765630"/>
            <a:ext cx="5760720" cy="17786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802970-1F48-2D36-CA58-E9CCFAB39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5778"/>
            <a:ext cx="5760720" cy="24631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276384-8AC3-167E-CCCC-0C8B54A4D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706130"/>
            <a:ext cx="5760720" cy="25260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8454A3-9C57-8EB2-1480-081111014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21" y="5305076"/>
            <a:ext cx="5760720" cy="1039495"/>
          </a:xfrm>
          <a:prstGeom prst="rect">
            <a:avLst/>
          </a:prstGeom>
        </p:spPr>
      </p:pic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97B532A6-0F34-1CC1-4704-FC781F9A552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598920" y="1487361"/>
            <a:ext cx="1897380" cy="23824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17F7A694-473E-0ACF-E984-D8223BD7165D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868132" y="3730873"/>
            <a:ext cx="2227868" cy="2382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: уступ 15">
            <a:extLst>
              <a:ext uri="{FF2B5EF4-FFF2-40B4-BE49-F238E27FC236}">
                <a16:creationId xmlns:a16="http://schemas.microsoft.com/office/drawing/2014/main" id="{5D4F88E1-01CF-EA44-5EBD-6AA79048B21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137341" y="5824824"/>
            <a:ext cx="1387409" cy="39817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1213E9-2C54-26B3-31EF-C39DB4E9F8A0}"/>
              </a:ext>
            </a:extLst>
          </p:cNvPr>
          <p:cNvSpPr txBox="1"/>
          <p:nvPr/>
        </p:nvSpPr>
        <p:spPr>
          <a:xfrm>
            <a:off x="8496300" y="1252672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Дерек </a:t>
            </a:r>
            <a:r>
              <a:rPr lang="ru-RU" dirty="0" err="1"/>
              <a:t>қордан</a:t>
            </a:r>
            <a:r>
              <a:rPr lang="ru-RU" dirty="0"/>
              <a:t> </a:t>
            </a:r>
            <a:r>
              <a:rPr lang="ru-RU" dirty="0" err="1"/>
              <a:t>алынған</a:t>
            </a:r>
            <a:r>
              <a:rPr lang="ru-RU" dirty="0"/>
              <a:t> журнал </a:t>
            </a:r>
            <a:r>
              <a:rPr lang="ru-RU" dirty="0" err="1"/>
              <a:t>бөлімі</a:t>
            </a:r>
            <a:endParaRPr lang="ru-K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541CD1-59C4-63D5-159F-3D7B099BA715}"/>
              </a:ext>
            </a:extLst>
          </p:cNvPr>
          <p:cNvSpPr txBox="1"/>
          <p:nvPr/>
        </p:nvSpPr>
        <p:spPr>
          <a:xfrm>
            <a:off x="1018685" y="3429000"/>
            <a:ext cx="3029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дерек</a:t>
            </a:r>
            <a:r>
              <a:rPr lang="ru-RU" dirty="0"/>
              <a:t> </a:t>
            </a:r>
            <a:r>
              <a:rPr lang="ru-RU" dirty="0" err="1"/>
              <a:t>қорда</a:t>
            </a:r>
            <a:r>
              <a:rPr lang="ru-RU" dirty="0"/>
              <a:t> </a:t>
            </a:r>
            <a:r>
              <a:rPr lang="ru-RU" dirty="0" err="1"/>
              <a:t>енгізілген</a:t>
            </a:r>
            <a:r>
              <a:rPr lang="ru-RU" dirty="0"/>
              <a:t> </a:t>
            </a:r>
            <a:r>
              <a:rPr lang="ru-RU" dirty="0" err="1"/>
              <a:t>қолданушылар</a:t>
            </a:r>
            <a:r>
              <a:rPr lang="ru-RU" dirty="0"/>
              <a:t> </a:t>
            </a:r>
            <a:r>
              <a:rPr lang="ru-RU" dirty="0" err="1"/>
              <a:t>пікірі</a:t>
            </a:r>
            <a:endParaRPr lang="ru-K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7A3AFB-79E6-6372-1822-C95EC7935FF5}"/>
              </a:ext>
            </a:extLst>
          </p:cNvPr>
          <p:cNvSpPr txBox="1"/>
          <p:nvPr/>
        </p:nvSpPr>
        <p:spPr>
          <a:xfrm>
            <a:off x="7524750" y="5889517"/>
            <a:ext cx="402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Қолданушыға</a:t>
            </a:r>
            <a:r>
              <a:rPr lang="ru-RU" dirty="0"/>
              <a:t> </a:t>
            </a:r>
            <a:r>
              <a:rPr lang="ru-RU" dirty="0" err="1"/>
              <a:t>пікір</a:t>
            </a:r>
            <a:r>
              <a:rPr lang="ru-RU" dirty="0"/>
              <a:t> </a:t>
            </a:r>
            <a:r>
              <a:rPr lang="ru-RU" dirty="0" err="1"/>
              <a:t>қалдыруға</a:t>
            </a:r>
            <a:r>
              <a:rPr lang="ru-RU" dirty="0"/>
              <a:t> </a:t>
            </a:r>
            <a:r>
              <a:rPr lang="ru-RU" dirty="0" err="1"/>
              <a:t>мүмкіндік</a:t>
            </a:r>
            <a:r>
              <a:rPr lang="ru-RU" dirty="0"/>
              <a:t> </a:t>
            </a:r>
            <a:r>
              <a:rPr lang="ru-RU" dirty="0" err="1"/>
              <a:t>беретін</a:t>
            </a:r>
            <a:r>
              <a:rPr lang="ru-RU" dirty="0"/>
              <a:t> форма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60813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Тема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561</TotalTime>
  <Words>373</Words>
  <Application>Microsoft Office PowerPoint</Application>
  <PresentationFormat>Широкоэкранный</PresentationFormat>
  <Paragraphs>45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Times New Roman</vt:lpstr>
      <vt:lpstr>Wingdings</vt:lpstr>
      <vt:lpstr>Тема Office</vt:lpstr>
      <vt:lpstr>Ресторандар веб-сайтына арналған  ДҚ жобалау және әзірлеу</vt:lpstr>
      <vt:lpstr>Мазмұны</vt:lpstr>
      <vt:lpstr>Жобаның сипаттамасы және оның мақсаттары </vt:lpstr>
      <vt:lpstr>Технологиялар мен құралдар</vt:lpstr>
      <vt:lpstr>Жобаны жүзеге асыру үшін React кітапханасы тандалды, бұл кітапхана масштабталатын және интерактивті веб-қосымшаларды жасауға мүмкіндік береді. React-тен басқа мен келесі технологиялар мен құралдарды қолданылды:</vt:lpstr>
      <vt:lpstr>Презентация PowerPoint</vt:lpstr>
      <vt:lpstr>Сайт бірнеше негізгі бөлімдерден тұрады:</vt:lpstr>
      <vt:lpstr>Презентация PowerPoint</vt:lpstr>
      <vt:lpstr> </vt:lpstr>
      <vt:lpstr>Презентация PowerPoint</vt:lpstr>
      <vt:lpstr> </vt:lpstr>
      <vt:lpstr> </vt:lpstr>
      <vt:lpstr> </vt:lpstr>
      <vt:lpstr>Қорытынды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Salauat Sagandykov</dc:creator>
  <cp:lastModifiedBy>Salauat Sagandykov</cp:lastModifiedBy>
  <cp:revision>8</cp:revision>
  <dcterms:created xsi:type="dcterms:W3CDTF">2023-06-06T14:43:56Z</dcterms:created>
  <dcterms:modified xsi:type="dcterms:W3CDTF">2023-06-08T12:24:44Z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